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4"/>
  </p:sldMasterIdLst>
  <p:notesMasterIdLst>
    <p:notesMasterId r:id="rId17"/>
  </p:notesMasterIdLst>
  <p:handoutMasterIdLst>
    <p:handoutMasterId r:id="rId18"/>
  </p:handoutMasterIdLst>
  <p:sldIdLst>
    <p:sldId id="278" r:id="rId5"/>
    <p:sldId id="282" r:id="rId6"/>
    <p:sldId id="271" r:id="rId7"/>
    <p:sldId id="283" r:id="rId8"/>
    <p:sldId id="284" r:id="rId9"/>
    <p:sldId id="285" r:id="rId10"/>
    <p:sldId id="286" r:id="rId11"/>
    <p:sldId id="287" r:id="rId12"/>
    <p:sldId id="293" r:id="rId13"/>
    <p:sldId id="288" r:id="rId14"/>
    <p:sldId id="289" r:id="rId15"/>
    <p:sldId id="29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JA PASUPULETI" initials="RP" lastIdx="1" clrIdx="0">
    <p:extLst>
      <p:ext uri="{19B8F6BF-5375-455C-9EA6-DF929625EA0E}">
        <p15:presenceInfo xmlns:p15="http://schemas.microsoft.com/office/powerpoint/2012/main" userId="44cc4e5eedf4e1c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8" autoAdjust="0"/>
  </p:normalViewPr>
  <p:slideViewPr>
    <p:cSldViewPr snapToGrid="0">
      <p:cViewPr>
        <p:scale>
          <a:sx n="81" d="100"/>
          <a:sy n="81" d="100"/>
        </p:scale>
        <p:origin x="754" y="6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3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6-01-18T13:52:16.103" idx="1">
    <p:pos x="7128" y="968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F4DCF1-ECAF-F7A7-2FE7-5E8E893BC4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330B0-5BAC-7408-8C3C-78D8336840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BC71B-6527-4638-937B-C93EB849CB02}" type="datetimeFigureOut">
              <a:rPr lang="en-US" smtClean="0"/>
              <a:t>1/18/2026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7EEB3-E0A5-7440-F7ED-F59975ED1E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48D11-7466-6432-3BF5-64A1A1FA59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70580-B89C-4157-871D-6B9318EE5F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15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465A2-8C9C-419F-9FD8-234480873777}" type="datetimeFigureOut">
              <a:rPr lang="en-US" smtClean="0"/>
              <a:t>1/18/2026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F00E9-A49D-4007-B3B9-A3783809E5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69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223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191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89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056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88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626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3056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93063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18020" y="662937"/>
            <a:ext cx="4624442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88CE9D0-E6DB-A38D-ED84-A53D0493E6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26745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4119266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3C4A872-A473-BFD2-150E-387250C2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5C8D53B-A579-BCFA-58E8-C386DABC92CD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3A34CAC-4A03-ADDB-E97F-8675E68FC0B3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C733506-2F0D-8F31-52D1-5244F04A706B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9356E3D-E14C-9C43-7CE4-A7156B1E10DB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le 19">
            <a:extLst>
              <a:ext uri="{FF2B5EF4-FFF2-40B4-BE49-F238E27FC236}">
                <a16:creationId xmlns:a16="http://schemas.microsoft.com/office/drawing/2014/main" id="{85C652DA-55F6-9691-4254-344E0A4E9A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3924"/>
            <a:ext cx="11090275" cy="168405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4DB7AC4F-2818-7F0D-AC6A-736D5F2C73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2419350"/>
            <a:ext cx="11090274" cy="39131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C61DF04-D7CB-2B19-8BB9-3E90A6619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10824" y="1514007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DE1CC00-F893-E215-8086-65B6605C5F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6EBF50D9-F9B8-ADB3-8B4A-AF19564EE6E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0BE1060-7183-58F8-EEBF-64135EE82BC5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E597A3BE-0D13-9033-E3FD-78202DB79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68304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867D9A-3F3B-94C3-244B-0006226A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063019" y="3199533"/>
            <a:ext cx="3597052" cy="2615018"/>
            <a:chOff x="4541453" y="3199533"/>
            <a:chExt cx="3597052" cy="2615018"/>
          </a:xfrm>
        </p:grpSpPr>
        <p:sp>
          <p:nvSpPr>
            <p:cNvPr id="13" name="Freeform: Shape 38">
              <a:extLst>
                <a:ext uri="{FF2B5EF4-FFF2-40B4-BE49-F238E27FC236}">
                  <a16:creationId xmlns:a16="http://schemas.microsoft.com/office/drawing/2014/main" id="{955FC3D1-6227-A188-CCDB-11D573FD807A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E6BE70E-C41E-449D-A48C-4EB6BB7DC20D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5" name="Freeform: Shape 32">
                <a:extLst>
                  <a:ext uri="{FF2B5EF4-FFF2-40B4-BE49-F238E27FC236}">
                    <a16:creationId xmlns:a16="http://schemas.microsoft.com/office/drawing/2014/main" id="{B7C0B12B-49BE-7855-18FB-8583C8DD9617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7C78A37-D378-70D3-D6E3-AB9400EB583E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2491172-466F-19CC-B639-A1C3CAB1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0545" y="4100655"/>
            <a:ext cx="1335600" cy="1262947"/>
            <a:chOff x="10145015" y="2343978"/>
            <a:chExt cx="1335600" cy="1262947"/>
          </a:xfrm>
        </p:grpSpPr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45EC885D-265C-397B-5DAF-57A66CDA30B5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601DB21-D937-2F89-DC26-063DFC7800C8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07653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4045464"/>
            <a:ext cx="11115355" cy="2286000"/>
          </a:xfrm>
        </p:spPr>
        <p:txBody>
          <a:bodyPr anchor="ctr">
            <a:no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594"/>
            <a:ext cx="12192000" cy="3771878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7BF9F63-86BE-5515-AD3C-59481B3FF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2996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196900"/>
            <a:ext cx="4159160" cy="3155900"/>
          </a:xfrm>
        </p:spPr>
        <p:txBody>
          <a:bodyPr lIns="91440" anchor="b">
            <a:no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271" y="3505200"/>
            <a:ext cx="4159160" cy="2352356"/>
          </a:xfrm>
        </p:spPr>
        <p:txBody>
          <a:bodyPr lIns="91440" rIns="9144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0ABD6E1-FE78-D78B-E80C-09490F5D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2BB1BCD-5C1C-ED05-D6B4-F92367209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700A5CAB-28E9-FB7A-E72E-39F3ADE58C6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BA2D9BC-CA87-28FA-7A02-455E740EAC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34E5ADF-EEF0-2501-9D7B-8FC1A49F60A7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780F3839-9B1B-2346-C1F4-E876E6AE32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78049" y="78871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36576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742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87E98C0-6053-9701-92D0-4EF9ADBC5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9063019" y="746716"/>
            <a:ext cx="3597052" cy="2615018"/>
            <a:chOff x="4541453" y="3199533"/>
            <a:chExt cx="3597052" cy="2615018"/>
          </a:xfrm>
        </p:grpSpPr>
        <p:sp>
          <p:nvSpPr>
            <p:cNvPr id="8" name="Freeform: Shape 38">
              <a:extLst>
                <a:ext uri="{FF2B5EF4-FFF2-40B4-BE49-F238E27FC236}">
                  <a16:creationId xmlns:a16="http://schemas.microsoft.com/office/drawing/2014/main" id="{C32B1A1D-760B-9D3D-A869-E50FC962A629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02EF78B-5BDF-8632-B9B1-087DB042EEC7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0" name="Freeform: Shape 32">
                <a:extLst>
                  <a:ext uri="{FF2B5EF4-FFF2-40B4-BE49-F238E27FC236}">
                    <a16:creationId xmlns:a16="http://schemas.microsoft.com/office/drawing/2014/main" id="{5C54B3E8-515B-0865-9321-DB3793A6224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6E92718-2CCD-B15D-8DE5-46285BEA256B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EA0B78B-84F0-8B85-40E8-678689DC1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723112" y="5088958"/>
            <a:ext cx="1335600" cy="1262947"/>
            <a:chOff x="10145015" y="2343978"/>
            <a:chExt cx="1335600" cy="1262947"/>
          </a:xfrm>
        </p:grpSpPr>
        <p:sp>
          <p:nvSpPr>
            <p:cNvPr id="20" name="Freeform: Shape 25">
              <a:extLst>
                <a:ext uri="{FF2B5EF4-FFF2-40B4-BE49-F238E27FC236}">
                  <a16:creationId xmlns:a16="http://schemas.microsoft.com/office/drawing/2014/main" id="{2E5D7C6F-BF77-9B7D-5B12-7AF3ED280B43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A599EE6-2673-0AD8-EAE0-45C79326015E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2" y="498474"/>
            <a:ext cx="7960421" cy="145021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40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1343" y="2103039"/>
            <a:ext cx="7929940" cy="397962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63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96D26C0-4AFC-33CC-99BE-317E9A8443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376680"/>
            <a:ext cx="9144000" cy="2286000"/>
          </a:xfrm>
        </p:spPr>
        <p:txBody>
          <a:bodyPr anchor="b">
            <a:no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799840"/>
            <a:ext cx="9144000" cy="22860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994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08635"/>
            <a:ext cx="11090274" cy="1332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2" y="2097175"/>
            <a:ext cx="5435600" cy="399565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B65629D-0977-C0EA-5E0B-C4822F43DAE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5540" y="2097175"/>
            <a:ext cx="5435600" cy="399565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9829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0974" y="196900"/>
            <a:ext cx="4899628" cy="2331490"/>
          </a:xfrm>
        </p:spPr>
        <p:txBody>
          <a:bodyPr anchor="b" anchorCtr="0">
            <a:no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83162" y="2827209"/>
            <a:ext cx="4917440" cy="3442144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algn="r">
              <a:defRPr sz="1200">
                <a:solidFill>
                  <a:schemeClr val="tx1"/>
                </a:solidFill>
              </a:defRPr>
            </a:lvl2pPr>
            <a:lvl3pPr algn="r">
              <a:defRPr sz="1200">
                <a:solidFill>
                  <a:schemeClr val="tx1"/>
                </a:solidFill>
              </a:defRPr>
            </a:lvl3pPr>
            <a:lvl4pPr algn="r">
              <a:defRPr sz="1200">
                <a:solidFill>
                  <a:schemeClr val="tx1"/>
                </a:solidFill>
              </a:defRPr>
            </a:lvl4pPr>
            <a:lvl5pPr algn="r"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5588" y="0"/>
            <a:ext cx="609599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904CD02-7C7D-28DD-85A8-2FD92C29D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FB7341D0-DC30-9661-B3E0-91DE7C37946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2A118B5-9F91-EA1B-3F95-6BFA5095544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208891A5-91FA-D924-CB46-E74B50635001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BE5F7483-2261-D4C4-30E3-2D379D8CA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7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23463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50801"/>
            <a:ext cx="11090275" cy="1237360"/>
          </a:xfrm>
        </p:spPr>
        <p:txBody>
          <a:bodyPr anchor="t" anchorCtr="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3720" y="1917065"/>
            <a:ext cx="2921000" cy="429768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4048759" y="1917065"/>
            <a:ext cx="7591799" cy="429768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8155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57989ED-9663-5033-AA83-267069FC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536" y="549274"/>
            <a:ext cx="5179330" cy="2841829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54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9537" y="3646704"/>
            <a:ext cx="5179330" cy="270616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392876F-0BBD-F80A-DE7F-8831AD3BF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26138" y="549275"/>
            <a:ext cx="5654675" cy="57880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4E08E8E-10CB-55BC-8AFF-E64C800B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B439260B-AC6B-1C83-1A63-058A7E7EFCC9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ADD32DC-9BAF-DA32-4E29-A6D403E04377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7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565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89351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85868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413379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67432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823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7354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587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  <p:sldLayoutId id="2147483724" r:id="rId19"/>
    <p:sldLayoutId id="2147483725" r:id="rId20"/>
    <p:sldLayoutId id="2147483728" r:id="rId2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203519"/>
            <a:ext cx="5385847" cy="4781279"/>
          </a:xfrm>
          <a:noFill/>
        </p:spPr>
        <p:txBody>
          <a:bodyPr anchor="ctr">
            <a:no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AI-Powered Fleet Optimization &amp; Road Incident Prediction for Smart Transportation</a:t>
            </a:r>
          </a:p>
        </p:txBody>
      </p:sp>
      <p:pic>
        <p:nvPicPr>
          <p:cNvPr id="8" name="Picture Placeholder 13" descr="Data points digital background">
            <a:extLst>
              <a:ext uri="{FF2B5EF4-FFF2-40B4-BE49-F238E27FC236}">
                <a16:creationId xmlns:a16="http://schemas.microsoft.com/office/drawing/2014/main" id="{53227D59-33F9-9DDB-1C5C-A938A989EE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6" r="7936"/>
          <a:stretch/>
        </p:blipFill>
        <p:spPr>
          <a:xfrm>
            <a:off x="0" y="0"/>
            <a:ext cx="5854045" cy="68580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78DF3D-7986-3F52-6FE6-5D9523E874D8}"/>
              </a:ext>
            </a:extLst>
          </p:cNvPr>
          <p:cNvSpPr txBox="1"/>
          <p:nvPr/>
        </p:nvSpPr>
        <p:spPr>
          <a:xfrm>
            <a:off x="8458199" y="5071622"/>
            <a:ext cx="36175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Internship Project : Flipkart Pvt Ltd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Domain: AI &amp; Machine Learning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Presented by: </a:t>
            </a:r>
            <a:r>
              <a:rPr lang="en-US" alt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Roja </a:t>
            </a:r>
            <a:r>
              <a:rPr lang="en-US" altLang="en-US" i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Pasupuleti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09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6B59-80B8-CEED-0BCA-BC3F80A85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C2F317-81E4-3678-2FF2-495B3A95470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7C6D33A-37B7-D2C4-2C1C-6D5253D0D480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8145A95-72C3-9BFC-32D2-908F235E389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500" y="390099"/>
            <a:ext cx="3640960" cy="628619"/>
          </a:xfrm>
          <a:noFill/>
        </p:spPr>
        <p:txBody>
          <a:bodyPr anchor="b"/>
          <a:lstStyle/>
          <a:p>
            <a:pPr algn="l"/>
            <a:r>
              <a:rPr lang="en-I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Tools &amp; Libraries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4A7DC2-42C3-FDDF-02BF-9598D75A6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0FA138-F000-F5A1-1144-3608C0538F3F}"/>
              </a:ext>
            </a:extLst>
          </p:cNvPr>
          <p:cNvSpPr txBox="1"/>
          <p:nvPr/>
        </p:nvSpPr>
        <p:spPr>
          <a:xfrm>
            <a:off x="577833" y="1638634"/>
            <a:ext cx="8999799" cy="335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🐍 </a:t>
            </a: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Python Ecosystem: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Python, pandas,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numpy</a:t>
            </a:r>
            <a:b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🤖 </a:t>
            </a: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 Learning: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Scikit-learn,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CatBoost,TensorFlow</a:t>
            </a:r>
            <a:b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🗺 </a:t>
            </a: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Geospatial: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Geopy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Folium</a:t>
            </a:r>
            <a:b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🧮 </a:t>
            </a: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Optimization: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Google OR-Tools (VRP)</a:t>
            </a:r>
            <a:b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📊 </a:t>
            </a: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Dashboarding: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/ Dash</a:t>
            </a:r>
            <a:b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🔄 </a:t>
            </a:r>
            <a:r>
              <a:rPr lang="en-IN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Streaming:</a:t>
            </a: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Kafka / Python generators</a:t>
            </a:r>
          </a:p>
        </p:txBody>
      </p:sp>
    </p:spTree>
    <p:extLst>
      <p:ext uri="{BB962C8B-B14F-4D97-AF65-F5344CB8AC3E}">
        <p14:creationId xmlns:p14="http://schemas.microsoft.com/office/powerpoint/2010/main" val="414523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t">
            <a:noAutofit/>
          </a:bodyPr>
          <a:lstStyle/>
          <a:p>
            <a:r>
              <a:rPr lang="en-I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 &amp; Impact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1578345"/>
            <a:ext cx="6045043" cy="3701310"/>
          </a:xfrm>
          <a:noFill/>
        </p:spPr>
        <p:txBody>
          <a:bodyPr vert="horz" lIns="0" tIns="0" rIns="91440" bIns="45720" rtlCol="0" anchor="t">
            <a:noAutofit/>
          </a:bodyPr>
          <a:lstStyle/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Reduced delivery delays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Improved fleet efficiency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Lower fuel consumption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Enhanced driver safety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Scalable enterprise-level solution</a:t>
            </a:r>
          </a:p>
          <a:p>
            <a:pPr>
              <a:lnSpc>
                <a:spcPct val="100000"/>
              </a:lnSpc>
            </a:pP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Applicable to: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Flipkart, Amazon, Uber Freight</a:t>
            </a:r>
          </a:p>
        </p:txBody>
      </p:sp>
    </p:spTree>
    <p:extLst>
      <p:ext uri="{BB962C8B-B14F-4D97-AF65-F5344CB8AC3E}">
        <p14:creationId xmlns:p14="http://schemas.microsoft.com/office/powerpoint/2010/main" val="314440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645" y="1020614"/>
            <a:ext cx="5179330" cy="2841829"/>
          </a:xfrm>
          <a:noFill/>
        </p:spPr>
        <p:txBody>
          <a:bodyPr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6" name="Image 0">
            <a:extLst>
              <a:ext uri="{FF2B5EF4-FFF2-40B4-BE49-F238E27FC236}">
                <a16:creationId xmlns:a16="http://schemas.microsoft.com/office/drawing/2014/main" id="{E14DFFCD-2B8D-B073-D517-5243268AA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345" y="0"/>
            <a:ext cx="573865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630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168" y="377073"/>
            <a:ext cx="11090275" cy="1055620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Objective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7169" y="2070559"/>
            <a:ext cx="11090274" cy="3913188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 an 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end-to-end AI/ML system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that: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Predicts potential route incidents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Optimizes fleet scheduling in real time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Automatically re-routes vehicles during disruptions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Designed for 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large-scale logistics companies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045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342" y="208755"/>
            <a:ext cx="6938128" cy="1242973"/>
          </a:xfrm>
          <a:noFill/>
        </p:spPr>
        <p:txBody>
          <a:bodyPr anchor="ctr"/>
          <a:lstStyle/>
          <a:p>
            <a:r>
              <a:rPr lang="en-I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System Architecture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145B7E8-08BB-FA2E-6B24-1C5557D9B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933" y="1379231"/>
            <a:ext cx="6702458" cy="33590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Incident Prediction Models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Fleet Optimization Engine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Dynamic Rerouting Module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Monitoring Dashboard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Real-Time Data Generator / Kafka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Mini-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MLOps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Automation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81DB11-3311-35D8-EA67-19A7FD0623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" t="30103" r="15880" b="18625"/>
          <a:stretch>
            <a:fillRect/>
          </a:stretch>
        </p:blipFill>
        <p:spPr>
          <a:xfrm>
            <a:off x="5137608" y="697584"/>
            <a:ext cx="6838653" cy="451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48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619" y="386499"/>
            <a:ext cx="6368411" cy="970592"/>
          </a:xfrm>
          <a:noFill/>
        </p:spPr>
        <p:txBody>
          <a:bodyPr>
            <a:noAutofit/>
          </a:bodyPr>
          <a:lstStyle/>
          <a:p>
            <a:r>
              <a:rPr lang="en-I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Real-Time Data Integration Layer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9462" y="1921495"/>
            <a:ext cx="7358225" cy="3998537"/>
          </a:xfrm>
          <a:noFill/>
        </p:spPr>
        <p:txBody>
          <a:bodyPr/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Simulates live fleet telemetry data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GPS, speed, engine health, driver </a:t>
            </a:r>
            <a:r>
              <a:rPr lang="en-IN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behavior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Traffic, weather &amp; historical accident risk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Python-based real-time data generator (Kafka alternative)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Provides continuous input to ML models &amp; dashboard</a:t>
            </a:r>
          </a:p>
        </p:txBody>
      </p:sp>
    </p:spTree>
    <p:extLst>
      <p:ext uri="{BB962C8B-B14F-4D97-AF65-F5344CB8AC3E}">
        <p14:creationId xmlns:p14="http://schemas.microsoft.com/office/powerpoint/2010/main" val="1388592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2343A-9CB0-F2AD-EF62-5DEE3E97F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498475"/>
            <a:ext cx="7960421" cy="840132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Incident Prediction System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60B8DE-6116-E5FB-8BCE-886D37FA8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2" y="1467876"/>
            <a:ext cx="8153221" cy="4891649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IN" sz="3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Predicts </a:t>
            </a:r>
            <a:r>
              <a:rPr lang="en-IN" sz="31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accidents, breakdowns, slowdowns &amp; route blockages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IN" sz="3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Models: </a:t>
            </a:r>
            <a:r>
              <a:rPr lang="en-IN" sz="31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Forest, </a:t>
            </a:r>
            <a:r>
              <a:rPr lang="en-IN" sz="31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lang="en-IN" sz="31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N" sz="31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CatBoost</a:t>
            </a:r>
            <a:r>
              <a:rPr lang="en-IN" sz="31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LSTM/GRU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IN" sz="3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Uses real-time fleet, traffic, weather &amp; driver </a:t>
            </a:r>
            <a:r>
              <a:rPr lang="en-IN" sz="31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behavior</a:t>
            </a:r>
            <a:r>
              <a:rPr lang="en-IN" sz="3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data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IN" sz="31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Ensemble + sequence learning</a:t>
            </a:r>
            <a:r>
              <a:rPr lang="en-IN" sz="3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higher accuracy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IN" sz="3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Evaluated using </a:t>
            </a:r>
            <a:r>
              <a:rPr lang="en-IN" sz="31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Precision, Recall, F1, ROC-AUC</a:t>
            </a:r>
            <a:endParaRPr lang="en-IN" sz="3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IN" sz="31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False Negative Rate minimized</a:t>
            </a:r>
            <a:r>
              <a:rPr lang="en-IN" sz="3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prioritize safety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2841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A84D4AF-8D29-5A55-F3F8-1E928E3B0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674" y="418838"/>
            <a:ext cx="6743307" cy="706644"/>
          </a:xfrm>
        </p:spPr>
        <p:txBody>
          <a:bodyPr/>
          <a:lstStyle/>
          <a:p>
            <a:r>
              <a:rPr lang="en-I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Fleet Scheduling Optimization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47E4B8-2D28-426E-5011-9D9F1BC977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5B9E8C-3662-E16F-9254-77DE8EE68457}"/>
              </a:ext>
            </a:extLst>
          </p:cNvPr>
          <p:cNvSpPr txBox="1"/>
          <p:nvPr/>
        </p:nvSpPr>
        <p:spPr>
          <a:xfrm>
            <a:off x="699939" y="1493677"/>
            <a:ext cx="6935772" cy="3913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Optimizes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vehicle-to-task assignment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 real time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Genetic Algorithm (VRP-based optimization)</a:t>
            </a:r>
            <a:endParaRPr lang="en-US" alt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Considers: capacity, driver shifts, traffic &amp; time windows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Integrates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Phase-2 risk scores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into cost function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Minimizes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fuel cost, delivery delay &amp; idle time</a:t>
            </a:r>
            <a:endParaRPr lang="en-US" alt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Flags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high-risk vehicles for rerouting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514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08635"/>
            <a:ext cx="7443067" cy="999654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Dynamic Rerouting System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00A7F31-FCDF-D69B-8471-28F6E7D585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595" y="1472470"/>
            <a:ext cx="7009434" cy="39130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Identifies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safest &amp; fastest alternate routes</a:t>
            </a:r>
            <a:endParaRPr lang="en-US" alt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Automatically reroutes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high-risk vehicles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flagged by optimization engine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Dynamically updates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ETA and destination</a:t>
            </a:r>
            <a:endParaRPr lang="en-US" alt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Logs rerouting events for monitoring &amp; analysis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OSRM /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OpenRouteService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with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Folium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route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33018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Monitoring Dashboard</a:t>
            </a:r>
            <a:endParaRPr lang="en-US" sz="3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F242B6AC-992F-33CB-E215-C18E26AD49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767" y="1403034"/>
            <a:ext cx="6528903" cy="33590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Live GPS tracking &amp; interactive route maps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Real-time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incident risk scores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alerts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Traffic heatmaps to identify congestion zones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Real-time fleet visibility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via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dashboard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Fleet utilization &amp; fuel consumption forecasts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Driver behavior alerts for proactive intervention</a:t>
            </a:r>
          </a:p>
        </p:txBody>
      </p:sp>
    </p:spTree>
    <p:extLst>
      <p:ext uri="{BB962C8B-B14F-4D97-AF65-F5344CB8AC3E}">
        <p14:creationId xmlns:p14="http://schemas.microsoft.com/office/powerpoint/2010/main" val="3353460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664FC-6F0F-1462-7290-D5DBA4FE09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EC75B7-BBD5-9BCA-EDE6-63D809FA8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76" y="310672"/>
            <a:ext cx="3153871" cy="886532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Output Screen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0D51B3-F522-5AAD-5ADA-50F73296A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10" y="1112362"/>
            <a:ext cx="12025460" cy="566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15354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F49CD38-5B57-4682-9FCE-B9174068D0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7783A8-901D-4F73-81D7-AA6841BEB3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F342EE1-43E5-4AFB-895D-B61B9656DC14}">
  <ds:schemaRefs>
    <ds:schemaRef ds:uri="http://schemas.microsoft.com/office/2006/documentManagement/types"/>
    <ds:schemaRef ds:uri="http://schemas.microsoft.com/sharepoint/v3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3D float design</Template>
  <TotalTime>72</TotalTime>
  <Words>397</Words>
  <Application>Microsoft Office PowerPoint</Application>
  <PresentationFormat>Widescreen</PresentationFormat>
  <Paragraphs>68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Gill Sans MT</vt:lpstr>
      <vt:lpstr>Walbaum Display</vt:lpstr>
      <vt:lpstr>Wingdings</vt:lpstr>
      <vt:lpstr>3DFloatVTI</vt:lpstr>
      <vt:lpstr>AI-Powered Fleet Optimization &amp; Road Incident Prediction for Smart Transportation</vt:lpstr>
      <vt:lpstr>Project Objective</vt:lpstr>
      <vt:lpstr>System Architecture</vt:lpstr>
      <vt:lpstr>Real-Time Data Integration Layer</vt:lpstr>
      <vt:lpstr>Incident Prediction System</vt:lpstr>
      <vt:lpstr>Fleet Scheduling Optimization</vt:lpstr>
      <vt:lpstr>Dynamic Rerouting System</vt:lpstr>
      <vt:lpstr>Monitoring Dashboard</vt:lpstr>
      <vt:lpstr>Output Screen</vt:lpstr>
      <vt:lpstr>Tools &amp; Libraries</vt:lpstr>
      <vt:lpstr>Conclusion &amp; Impact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ROJA PASUPULETI</dc:creator>
  <cp:lastModifiedBy>ROJA PASUPULETI</cp:lastModifiedBy>
  <cp:revision>1</cp:revision>
  <dcterms:created xsi:type="dcterms:W3CDTF">2026-01-18T07:15:30Z</dcterms:created>
  <dcterms:modified xsi:type="dcterms:W3CDTF">2026-01-18T08:28:18Z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